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4" r:id="rId4"/>
    <p:sldId id="281" r:id="rId5"/>
    <p:sldId id="287" r:id="rId6"/>
    <p:sldId id="275" r:id="rId7"/>
    <p:sldId id="289" r:id="rId8"/>
    <p:sldId id="276" r:id="rId9"/>
    <p:sldId id="277" r:id="rId10"/>
    <p:sldId id="280" r:id="rId11"/>
    <p:sldId id="286" r:id="rId12"/>
    <p:sldId id="278" r:id="rId13"/>
    <p:sldId id="26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LS Sector Bold" panose="020B0604020202020204" charset="0"/>
      <p:bold r:id="rId20"/>
    </p:embeddedFont>
    <p:embeddedFont>
      <p:font typeface="ALS Sector Regular" panose="020B0604020202020204" charset="0"/>
      <p:regular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9759" autoAdjust="0"/>
  </p:normalViewPr>
  <p:slideViewPr>
    <p:cSldViewPr snapToGrid="0">
      <p:cViewPr varScale="1">
        <p:scale>
          <a:sx n="51" d="100"/>
          <a:sy n="51" d="100"/>
        </p:scale>
        <p:origin x="1232" y="5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1072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516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8942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780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263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6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24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04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54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36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2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091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8797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199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Прогнозирование конечных свойств новых материалов (композиционных материалов) 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Мезенцева Екатерина Михайловна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1">
            <a:extLst>
              <a:ext uri="{FF2B5EF4-FFF2-40B4-BE49-F238E27FC236}">
                <a16:creationId xmlns:a16="http://schemas.microsoft.com/office/drawing/2014/main" id="{5025A236-9058-8F3F-BBF5-95996A6387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54239" y="4562896"/>
            <a:ext cx="7637761" cy="1553000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6749843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08940" y="4842218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11 – метрики работы выбранных моделей с </a:t>
            </a:r>
            <a:r>
              <a:rPr lang="ru-RU" sz="1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гиперпараметрами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по умолчанию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6701034" y="6210845"/>
            <a:ext cx="5127273" cy="148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12 – метрики работы выбранных моделей с настроенными </a:t>
            </a:r>
            <a:r>
              <a:rPr lang="ru-RU" sz="1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гиперпараметрами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6B4FF094-D60A-7AAD-1D69-328EFAB8E782}"/>
              </a:ext>
            </a:extLst>
          </p:cNvPr>
          <p:cNvSpPr txBox="1">
            <a:spLocks/>
          </p:cNvSpPr>
          <p:nvPr/>
        </p:nvSpPr>
        <p:spPr>
          <a:xfrm>
            <a:off x="2101020" y="1117261"/>
            <a:ext cx="8883559" cy="73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600" dirty="0"/>
              <a:t>Прогнозирование прочности при растяжении</a:t>
            </a:r>
          </a:p>
        </p:txBody>
      </p:sp>
      <p:pic>
        <p:nvPicPr>
          <p:cNvPr id="4" name="Рисунок 10">
            <a:extLst>
              <a:ext uri="{FF2B5EF4-FFF2-40B4-BE49-F238E27FC236}">
                <a16:creationId xmlns:a16="http://schemas.microsoft.com/office/drawing/2014/main" id="{D67E3940-65EA-553C-2A1F-BF45CD9E4F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2833" y="1961299"/>
            <a:ext cx="6120130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6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11542"/>
            <a:ext cx="6120130" cy="1927860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7994791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Визуализация работы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нейросетей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190500" y="1511542"/>
            <a:ext cx="5829960" cy="1917458"/>
          </a:xfrm>
          <a:prstGeom prst="rect">
            <a:avLst/>
          </a:prstGeom>
        </p:spPr>
      </p:pic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1025467" y="3590568"/>
            <a:ext cx="4549908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13 – визуализация работы модели </a:t>
            </a:r>
            <a:r>
              <a:rPr lang="en-US" sz="16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MLPRegressor</a:t>
            </a:r>
            <a:endParaRPr lang="ru-RU" sz="16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8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6568411" y="3590568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14 – визуализация работы переобученной модели</a:t>
            </a:r>
            <a:endParaRPr lang="ru-RU" sz="16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2" name="Рисунок 11">
            <a:extLst>
              <a:ext uri="{FF2B5EF4-FFF2-40B4-BE49-F238E27FC236}">
                <a16:creationId xmlns:a16="http://schemas.microsoft.com/office/drawing/2014/main" id="{14DA731B-DF54-BBFE-22FB-C72332E358F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410" y="4210684"/>
            <a:ext cx="6067425" cy="1832610"/>
          </a:xfrm>
          <a:prstGeom prst="rect">
            <a:avLst/>
          </a:prstGeom>
        </p:spPr>
      </p:pic>
      <p:pic>
        <p:nvPicPr>
          <p:cNvPr id="3" name="Рисунок 13">
            <a:extLst>
              <a:ext uri="{FF2B5EF4-FFF2-40B4-BE49-F238E27FC236}">
                <a16:creationId xmlns:a16="http://schemas.microsoft.com/office/drawing/2014/main" id="{787E72CE-20B6-2BC8-89A6-8335ECAD35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71870" y="4169424"/>
            <a:ext cx="6120130" cy="1938020"/>
          </a:xfrm>
          <a:prstGeom prst="rect">
            <a:avLst/>
          </a:prstGeom>
        </p:spPr>
      </p:pic>
      <p:sp>
        <p:nvSpPr>
          <p:cNvPr id="4" name="Google Shape;173;p7">
            <a:extLst>
              <a:ext uri="{FF2B5EF4-FFF2-40B4-BE49-F238E27FC236}">
                <a16:creationId xmlns:a16="http://schemas.microsoft.com/office/drawing/2014/main" id="{0F2FBB05-74BB-2305-9025-408D33A87DC9}"/>
              </a:ext>
            </a:extLst>
          </p:cNvPr>
          <p:cNvSpPr txBox="1"/>
          <p:nvPr/>
        </p:nvSpPr>
        <p:spPr>
          <a:xfrm>
            <a:off x="604355" y="6127510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15 – визуализация работы модели с ранней остановкой</a:t>
            </a:r>
            <a:endParaRPr lang="ru-RU" sz="16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" name="Google Shape;173;p7">
            <a:extLst>
              <a:ext uri="{FF2B5EF4-FFF2-40B4-BE49-F238E27FC236}">
                <a16:creationId xmlns:a16="http://schemas.microsoft.com/office/drawing/2014/main" id="{BCF94F84-22C5-37CD-2CEF-2695E76F1ED4}"/>
              </a:ext>
            </a:extLst>
          </p:cNvPr>
          <p:cNvSpPr txBox="1"/>
          <p:nvPr/>
        </p:nvSpPr>
        <p:spPr>
          <a:xfrm>
            <a:off x="6624815" y="6176644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</a:t>
            </a:r>
            <a:r>
              <a:rPr lang="en-US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1</a:t>
            </a:r>
            <a:r>
              <a:rPr lang="ru-RU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6 – визуализация работы нейросети </a:t>
            </a:r>
            <a:r>
              <a:rPr lang="en-US" sz="16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Dropout</a:t>
            </a:r>
            <a:endParaRPr lang="ru-RU" sz="16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789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E:\Композиты\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85" y="1392670"/>
            <a:ext cx="6120130" cy="30930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5816735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Скриншоты 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E:\Композиты\eeeb2ef5-ab30-406e-9311-21544f90c16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5" y="2809874"/>
            <a:ext cx="5694020" cy="282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E:\Композиты\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3638551"/>
            <a:ext cx="5858459" cy="2687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458341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382777" y="1570577"/>
            <a:ext cx="62179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Цель исследования: </a:t>
            </a:r>
            <a:r>
              <a:rPr lang="ru-RU" sz="2000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решение актуальной производственной задачи по прогнозированию свойств получаемых композиционных материалов.</a:t>
            </a: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2000" b="1" dirty="0">
                <a:solidFill>
                  <a:schemeClr val="lt1"/>
                </a:solidFill>
                <a:latin typeface="+mn-lt"/>
              </a:rPr>
              <a:t>Актуальность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20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2000" b="1" dirty="0">
                <a:solidFill>
                  <a:schemeClr val="lt1"/>
                </a:solidFill>
                <a:latin typeface="+mn-lt"/>
              </a:rPr>
              <a:t>Возможность использования цифрового подхода к процессу создания композиционных материалов для снижения количества реально проводимых испытаний.</a:t>
            </a:r>
          </a:p>
        </p:txBody>
      </p: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382777" y="3074662"/>
            <a:ext cx="62179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Объект исследования:  </a:t>
            </a:r>
            <a:r>
              <a:rPr lang="ru-RU" sz="2000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композиционные материалы, которые означают искусственно созданные материалы, состоящие из нескольких других с четкой границей между ними.</a:t>
            </a:r>
            <a:endParaRPr lang="ru-RU" sz="20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B593B-FEE0-DEB2-239E-1CE81C37DC25}"/>
              </a:ext>
            </a:extLst>
          </p:cNvPr>
          <p:cNvGrpSpPr/>
          <p:nvPr/>
        </p:nvGrpSpPr>
        <p:grpSpPr>
          <a:xfrm>
            <a:off x="558782" y="3208362"/>
            <a:ext cx="1362841" cy="712287"/>
            <a:chOff x="558782" y="2489251"/>
            <a:chExt cx="1362841" cy="712287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066B2AF8-B3BB-4E6C-B4EF-BA91A7149C6E}"/>
                </a:ext>
              </a:extLst>
            </p:cNvPr>
            <p:cNvGrpSpPr/>
            <p:nvPr/>
          </p:nvGrpSpPr>
          <p:grpSpPr>
            <a:xfrm>
              <a:off x="558782" y="2489251"/>
              <a:ext cx="450202" cy="685765"/>
              <a:chOff x="623996" y="1592262"/>
              <a:chExt cx="333947" cy="508681"/>
            </a:xfrm>
          </p:grpSpPr>
          <p:cxnSp>
            <p:nvCxnSpPr>
              <p:cNvPr id="37" name="Google Shape;123;p4">
                <a:extLst>
                  <a:ext uri="{FF2B5EF4-FFF2-40B4-BE49-F238E27FC236}">
                    <a16:creationId xmlns:a16="http://schemas.microsoft.com/office/drawing/2014/main" id="{B2BB743C-20D7-4E69-AAE1-54C429703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1592262"/>
                <a:ext cx="0" cy="50868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" name="Google Shape;124;p4">
                <a:extLst>
                  <a:ext uri="{FF2B5EF4-FFF2-40B4-BE49-F238E27FC236}">
                    <a16:creationId xmlns:a16="http://schemas.microsoft.com/office/drawing/2014/main" id="{A09E8948-234F-49EF-B8ED-B3C480E04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1592262"/>
                <a:ext cx="33394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126;p4">
                <a:extLst>
                  <a:ext uri="{FF2B5EF4-FFF2-40B4-BE49-F238E27FC236}">
                    <a16:creationId xmlns:a16="http://schemas.microsoft.com/office/drawing/2014/main" id="{DE776E1C-0C20-43D2-8A38-628879EB8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2093004"/>
                <a:ext cx="33394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3" name="Google Shape;127;p4">
              <a:extLst>
                <a:ext uri="{FF2B5EF4-FFF2-40B4-BE49-F238E27FC236}">
                  <a16:creationId xmlns:a16="http://schemas.microsoft.com/office/drawing/2014/main" id="{BCF65B5B-0337-4C73-B9BB-A05F6916D064}"/>
                </a:ext>
              </a:extLst>
            </p:cNvPr>
            <p:cNvSpPr/>
            <p:nvPr/>
          </p:nvSpPr>
          <p:spPr>
            <a:xfrm>
              <a:off x="843937" y="2739873"/>
              <a:ext cx="10776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baseline="30000" dirty="0">
                  <a:solidFill>
                    <a:srgbClr val="065CAB"/>
                  </a:solidFill>
                  <a:latin typeface="+mn-lt"/>
                  <a:ea typeface="Arial"/>
                  <a:cs typeface="Arial"/>
                  <a:sym typeface="Arial"/>
                </a:rPr>
                <a:t>2</a:t>
              </a:r>
              <a:endParaRPr sz="3600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6B49BFA-4DD1-FBD1-2884-74B422A66AA3}"/>
              </a:ext>
            </a:extLst>
          </p:cNvPr>
          <p:cNvGrpSpPr/>
          <p:nvPr/>
        </p:nvGrpSpPr>
        <p:grpSpPr>
          <a:xfrm>
            <a:off x="558782" y="4668172"/>
            <a:ext cx="1362841" cy="728119"/>
            <a:chOff x="558782" y="3443265"/>
            <a:chExt cx="1362841" cy="728119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A61F8772-5670-475E-90AF-084D02A24E45}"/>
                </a:ext>
              </a:extLst>
            </p:cNvPr>
            <p:cNvGrpSpPr/>
            <p:nvPr/>
          </p:nvGrpSpPr>
          <p:grpSpPr>
            <a:xfrm>
              <a:off x="558782" y="3443265"/>
              <a:ext cx="450202" cy="685765"/>
              <a:chOff x="623996" y="1592262"/>
              <a:chExt cx="333947" cy="508681"/>
            </a:xfrm>
          </p:grpSpPr>
          <p:cxnSp>
            <p:nvCxnSpPr>
              <p:cNvPr id="41" name="Google Shape;123;p4">
                <a:extLst>
                  <a:ext uri="{FF2B5EF4-FFF2-40B4-BE49-F238E27FC236}">
                    <a16:creationId xmlns:a16="http://schemas.microsoft.com/office/drawing/2014/main" id="{31FD4C9E-5F69-4810-A00B-E211610CB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1592262"/>
                <a:ext cx="0" cy="50868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124;p4">
                <a:extLst>
                  <a:ext uri="{FF2B5EF4-FFF2-40B4-BE49-F238E27FC236}">
                    <a16:creationId xmlns:a16="http://schemas.microsoft.com/office/drawing/2014/main" id="{1B688AC3-F620-4E8E-B8F1-1B14FAE7C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1592262"/>
                <a:ext cx="33394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" name="Google Shape;126;p4">
                <a:extLst>
                  <a:ext uri="{FF2B5EF4-FFF2-40B4-BE49-F238E27FC236}">
                    <a16:creationId xmlns:a16="http://schemas.microsoft.com/office/drawing/2014/main" id="{87B9060E-A604-4528-B297-A9EBC00AAA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2093005"/>
                <a:ext cx="33394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5" name="Google Shape;127;p4">
              <a:extLst>
                <a:ext uri="{FF2B5EF4-FFF2-40B4-BE49-F238E27FC236}">
                  <a16:creationId xmlns:a16="http://schemas.microsoft.com/office/drawing/2014/main" id="{09A3BA78-83A5-439F-80AC-98893E52CA81}"/>
                </a:ext>
              </a:extLst>
            </p:cNvPr>
            <p:cNvSpPr/>
            <p:nvPr/>
          </p:nvSpPr>
          <p:spPr>
            <a:xfrm>
              <a:off x="843937" y="3709719"/>
              <a:ext cx="10776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baseline="30000" dirty="0">
                  <a:solidFill>
                    <a:srgbClr val="065CAB"/>
                  </a:solidFill>
                  <a:latin typeface="+mn-lt"/>
                  <a:ea typeface="Arial"/>
                  <a:cs typeface="Arial"/>
                  <a:sym typeface="Arial"/>
                </a:rPr>
                <a:t>3</a:t>
              </a:r>
              <a:endParaRPr sz="3600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382779" y="4625723"/>
            <a:ext cx="621790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Предмет исследования: </a:t>
            </a:r>
            <a:r>
              <a:rPr lang="ru-RU" sz="2000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прогнозные данные трех свойств композитов: соотношение матрица-наполнитель, модуль упругости при растяжении, прочность при растяжении.</a:t>
            </a:r>
            <a:endParaRPr lang="ru-RU" sz="20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735FFC-F30A-47FB-64AB-7C243F0914B5}"/>
              </a:ext>
            </a:extLst>
          </p:cNvPr>
          <p:cNvGrpSpPr/>
          <p:nvPr/>
        </p:nvGrpSpPr>
        <p:grpSpPr>
          <a:xfrm>
            <a:off x="561793" y="1742553"/>
            <a:ext cx="1362841" cy="712287"/>
            <a:chOff x="558782" y="1503622"/>
            <a:chExt cx="1362841" cy="712287"/>
          </a:xfrm>
        </p:grpSpPr>
        <p:grpSp>
          <p:nvGrpSpPr>
            <p:cNvPr id="60" name="Группа 59">
              <a:extLst>
                <a:ext uri="{FF2B5EF4-FFF2-40B4-BE49-F238E27FC236}">
                  <a16:creationId xmlns:a16="http://schemas.microsoft.com/office/drawing/2014/main" id="{CEB208F7-621F-4826-AC02-D9ACF56C2556}"/>
                </a:ext>
              </a:extLst>
            </p:cNvPr>
            <p:cNvGrpSpPr/>
            <p:nvPr/>
          </p:nvGrpSpPr>
          <p:grpSpPr>
            <a:xfrm>
              <a:off x="558782" y="1503622"/>
              <a:ext cx="450202" cy="685765"/>
              <a:chOff x="623996" y="1592262"/>
              <a:chExt cx="333947" cy="508681"/>
            </a:xfrm>
          </p:grpSpPr>
          <p:cxnSp>
            <p:nvCxnSpPr>
              <p:cNvPr id="61" name="Google Shape;123;p4">
                <a:extLst>
                  <a:ext uri="{FF2B5EF4-FFF2-40B4-BE49-F238E27FC236}">
                    <a16:creationId xmlns:a16="http://schemas.microsoft.com/office/drawing/2014/main" id="{C80DFF66-7760-463A-A6E3-7A4A06739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1592262"/>
                <a:ext cx="0" cy="50868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" name="Google Shape;124;p4">
                <a:extLst>
                  <a:ext uri="{FF2B5EF4-FFF2-40B4-BE49-F238E27FC236}">
                    <a16:creationId xmlns:a16="http://schemas.microsoft.com/office/drawing/2014/main" id="{537A8DBB-64CB-4C54-9816-C8AB9CEF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1592262"/>
                <a:ext cx="33394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126;p4">
                <a:extLst>
                  <a:ext uri="{FF2B5EF4-FFF2-40B4-BE49-F238E27FC236}">
                    <a16:creationId xmlns:a16="http://schemas.microsoft.com/office/drawing/2014/main" id="{5EA94F71-5A4A-461B-84A6-89FA43FE7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996" y="2093005"/>
                <a:ext cx="333947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65C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64" name="Google Shape;127;p4">
              <a:extLst>
                <a:ext uri="{FF2B5EF4-FFF2-40B4-BE49-F238E27FC236}">
                  <a16:creationId xmlns:a16="http://schemas.microsoft.com/office/drawing/2014/main" id="{52F47E68-BBBA-4D50-92F9-0A84552519B8}"/>
                </a:ext>
              </a:extLst>
            </p:cNvPr>
            <p:cNvSpPr/>
            <p:nvPr/>
          </p:nvSpPr>
          <p:spPr>
            <a:xfrm>
              <a:off x="843937" y="1754244"/>
              <a:ext cx="10776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 b="1" baseline="30000" dirty="0">
                  <a:solidFill>
                    <a:srgbClr val="065CAB"/>
                  </a:solidFill>
                  <a:latin typeface="+mn-lt"/>
                  <a:ea typeface="Arial"/>
                  <a:cs typeface="Arial"/>
                  <a:sym typeface="Arial"/>
                </a:rPr>
                <a:t>1</a:t>
              </a:r>
              <a:endParaRPr sz="3600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314450"/>
            <a:ext cx="11576070" cy="5476875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ru-RU" sz="2200" dirty="0"/>
              <a:t>Задачи: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Изучить теоретические основы и методы решения поставленной задачи;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Провести разведочный анализ предложенных данных. Необходимо нарисовать гистограммы распределения каждой из переменной, диаграммы ящика с усами, попарные графики рассеяния точек. Необходимо также для каждой колонке получить среднее, медианное значение, провести анализ и исключение выбросов, проверить наличие пропусков;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Провести предобработку данных (удаление шумов, нормализация и т.д.);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Обучить нескольких моделей для прогноза модуля упругости при растяжении и прочности при растяжении. При построении модели необходимо 30% данных оставить на тестирование модели, на остальных происходит обучение моделей. При построении моделей провести поиск </a:t>
            </a:r>
            <a:r>
              <a:rPr lang="ru-RU" sz="2200" dirty="0" err="1"/>
              <a:t>гиперпараметров</a:t>
            </a:r>
            <a:r>
              <a:rPr lang="ru-RU" sz="2200" dirty="0"/>
              <a:t> модели с помощью поиска по сетке с перекрестной проверкой, количество блоков равно 10;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Написать нейронную сеть, которая будет рекомендовать соотношение матрица-наполнитель;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Разработать приложение с графическим интерфейсом или интерфейсом командной строки, которое будет выдавать прогноз, полученный в задании 4 или 5 (один или два прогноза, на выбор учащегося);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Оценить точность модели на тренировочном и тестовом </a:t>
            </a:r>
            <a:r>
              <a:rPr lang="ru-RU" sz="2200" dirty="0" err="1"/>
              <a:t>датасете</a:t>
            </a:r>
            <a:r>
              <a:rPr lang="ru-RU" sz="2200" dirty="0"/>
              <a:t>; </a:t>
            </a:r>
          </a:p>
          <a:p>
            <a:pPr marL="5334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ru-RU" sz="2200" dirty="0"/>
              <a:t>Создать </a:t>
            </a:r>
            <a:r>
              <a:rPr lang="ru-RU" sz="2200" dirty="0" err="1"/>
              <a:t>репозиторий</a:t>
            </a:r>
            <a:r>
              <a:rPr lang="ru-RU" sz="2200" dirty="0"/>
              <a:t> в </a:t>
            </a:r>
            <a:r>
              <a:rPr lang="ru-RU" sz="2200" dirty="0" err="1"/>
              <a:t>GitHub</a:t>
            </a:r>
            <a:r>
              <a:rPr lang="ru-RU" sz="2200" dirty="0"/>
              <a:t> / </a:t>
            </a:r>
            <a:r>
              <a:rPr lang="ru-RU" sz="2200" dirty="0" err="1"/>
              <a:t>GitLab</a:t>
            </a:r>
            <a:r>
              <a:rPr lang="ru-RU" sz="2200" dirty="0"/>
              <a:t> и разместить там код исследования. Оформить файл README.</a:t>
            </a:r>
          </a:p>
        </p:txBody>
      </p:sp>
    </p:spTree>
    <p:extLst>
      <p:ext uri="{BB962C8B-B14F-4D97-AF65-F5344CB8AC3E}">
        <p14:creationId xmlns:p14="http://schemas.microsoft.com/office/powerpoint/2010/main" val="362777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86252" y="1743076"/>
            <a:ext cx="5512811" cy="438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0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Датасеты</a:t>
            </a:r>
            <a:r>
              <a:rPr lang="ru-RU" sz="20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объединены, тип объединения INNER. 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Пропуски отсутствуют. Элементы массива соответствуют типу float64. 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За исключением признака «Угол нашивки», все признаки в </a:t>
            </a:r>
            <a:r>
              <a:rPr lang="ru-RU" sz="20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датасете</a:t>
            </a:r>
            <a:r>
              <a:rPr lang="ru-RU" sz="20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являются непрерывными, количественными. 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Признак «Угол нашивки» принимает только два значения и потому будет рассматриваться как категориальный признак.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Для каждой колонки получены среднее, стандартное отклонение, минимальное, максимальное, первый квартиль, медианное значение, третий квартиль.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2967854" y="469293"/>
            <a:ext cx="9024121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Преобразования и характеристики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6294784" y="4967266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 – среднее, стандартное отклонение, минимальное, максимальное, первый квартиль, медианное значение, третий квартиль</a:t>
            </a:r>
          </a:p>
        </p:txBody>
      </p:sp>
      <p:pic>
        <p:nvPicPr>
          <p:cNvPr id="3" name="Рисунок 14">
            <a:extLst>
              <a:ext uri="{FF2B5EF4-FFF2-40B4-BE49-F238E27FC236}">
                <a16:creationId xmlns:a16="http://schemas.microsoft.com/office/drawing/2014/main" id="{669E0C9A-A820-6508-0D8B-26A85213F9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98243" y="1400703"/>
            <a:ext cx="6120130" cy="31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2013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DC5E88-54AF-D630-99CF-8AFB3B753088}"/>
              </a:ext>
            </a:extLst>
          </p:cNvPr>
          <p:cNvGrpSpPr/>
          <p:nvPr/>
        </p:nvGrpSpPr>
        <p:grpSpPr>
          <a:xfrm>
            <a:off x="54572" y="1328462"/>
            <a:ext cx="5937454" cy="4862427"/>
            <a:chOff x="54572" y="1328462"/>
            <a:chExt cx="5937454" cy="96347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FA406F-0130-829A-63E5-EFBDE95839A9}"/>
                </a:ext>
              </a:extLst>
            </p:cNvPr>
            <p:cNvGrpSpPr/>
            <p:nvPr/>
          </p:nvGrpSpPr>
          <p:grpSpPr>
            <a:xfrm>
              <a:off x="54572" y="1328462"/>
              <a:ext cx="5937454" cy="4784990"/>
              <a:chOff x="558782" y="1481479"/>
              <a:chExt cx="6120130" cy="4952572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FE7B2068-8855-25CE-5B25-64E04DA73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782" y="1481479"/>
                <a:ext cx="6120130" cy="1616075"/>
              </a:xfrm>
              <a:prstGeom prst="rect">
                <a:avLst/>
              </a:prstGeom>
            </p:spPr>
          </p:pic>
          <p:pic>
            <p:nvPicPr>
              <p:cNvPr id="4" name="Рисунок 1">
                <a:extLst>
                  <a:ext uri="{FF2B5EF4-FFF2-40B4-BE49-F238E27FC236}">
                    <a16:creationId xmlns:a16="http://schemas.microsoft.com/office/drawing/2014/main" id="{BAB031B7-FCDD-9AD0-11D7-5CC254E3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782" y="3127502"/>
                <a:ext cx="6120130" cy="1638300"/>
              </a:xfrm>
              <a:prstGeom prst="rect">
                <a:avLst/>
              </a:prstGeom>
            </p:spPr>
          </p:pic>
          <p:pic>
            <p:nvPicPr>
              <p:cNvPr id="5" name="Рисунок 1">
                <a:extLst>
                  <a:ext uri="{FF2B5EF4-FFF2-40B4-BE49-F238E27FC236}">
                    <a16:creationId xmlns:a16="http://schemas.microsoft.com/office/drawing/2014/main" id="{69B17F5A-4C76-F715-3360-9FDCEF8F7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782" y="4843376"/>
                <a:ext cx="6120130" cy="1590675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18E2396-5856-6B58-CF74-39FE42A0DC63}"/>
                </a:ext>
              </a:extLst>
            </p:cNvPr>
            <p:cNvGrpSpPr/>
            <p:nvPr/>
          </p:nvGrpSpPr>
          <p:grpSpPr>
            <a:xfrm>
              <a:off x="54572" y="6113452"/>
              <a:ext cx="5937454" cy="4849743"/>
              <a:chOff x="6278676" y="1436135"/>
              <a:chExt cx="6120130" cy="5017325"/>
            </a:xfrm>
          </p:grpSpPr>
          <p:pic>
            <p:nvPicPr>
              <p:cNvPr id="7" name="Рисунок 1">
                <a:extLst>
                  <a:ext uri="{FF2B5EF4-FFF2-40B4-BE49-F238E27FC236}">
                    <a16:creationId xmlns:a16="http://schemas.microsoft.com/office/drawing/2014/main" id="{0CD8F24E-2721-C149-78D0-9A113BDBC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8676" y="1436135"/>
                <a:ext cx="6120130" cy="1605915"/>
              </a:xfrm>
              <a:prstGeom prst="rect">
                <a:avLst/>
              </a:prstGeom>
            </p:spPr>
          </p:pic>
          <p:pic>
            <p:nvPicPr>
              <p:cNvPr id="10" name="Рисунок 1">
                <a:extLst>
                  <a:ext uri="{FF2B5EF4-FFF2-40B4-BE49-F238E27FC236}">
                    <a16:creationId xmlns:a16="http://schemas.microsoft.com/office/drawing/2014/main" id="{85FD808A-EEBE-7FD4-C0CF-28029F619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8676" y="3103740"/>
                <a:ext cx="6120130" cy="1657985"/>
              </a:xfrm>
              <a:prstGeom prst="rect">
                <a:avLst/>
              </a:prstGeom>
            </p:spPr>
          </p:pic>
          <p:pic>
            <p:nvPicPr>
              <p:cNvPr id="13" name="Рисунок 1">
                <a:extLst>
                  <a:ext uri="{FF2B5EF4-FFF2-40B4-BE49-F238E27FC236}">
                    <a16:creationId xmlns:a16="http://schemas.microsoft.com/office/drawing/2014/main" id="{22BD34B5-379F-4793-6B6A-B772EA0D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8676" y="4823415"/>
                <a:ext cx="6120130" cy="1630045"/>
              </a:xfrm>
              <a:prstGeom prst="rect">
                <a:avLst/>
              </a:prstGeom>
            </p:spPr>
          </p:pic>
        </p:grpSp>
      </p:grpSp>
      <p:sp>
        <p:nvSpPr>
          <p:cNvPr id="18" name="Google Shape;173;p7">
            <a:extLst>
              <a:ext uri="{FF2B5EF4-FFF2-40B4-BE49-F238E27FC236}">
                <a16:creationId xmlns:a16="http://schemas.microsoft.com/office/drawing/2014/main" id="{4EA76DF5-F155-19B8-82F1-51C87F700859}"/>
              </a:ext>
            </a:extLst>
          </p:cNvPr>
          <p:cNvSpPr txBox="1"/>
          <p:nvPr/>
        </p:nvSpPr>
        <p:spPr>
          <a:xfrm>
            <a:off x="1985205" y="6190889"/>
            <a:ext cx="8429538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3 – гистограммы распределения и ящики с усами до нормализации данных, исключая угол нашивки как категориальный признак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1F28D8-1D6C-9B30-0FC8-92C8B3CCF5FC}"/>
              </a:ext>
            </a:extLst>
          </p:cNvPr>
          <p:cNvGrpSpPr/>
          <p:nvPr/>
        </p:nvGrpSpPr>
        <p:grpSpPr>
          <a:xfrm>
            <a:off x="5992024" y="1328462"/>
            <a:ext cx="6145404" cy="4862427"/>
            <a:chOff x="27358" y="1333716"/>
            <a:chExt cx="6145404" cy="93175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22349C-27D4-73A4-32DD-AB3FF415F438}"/>
                </a:ext>
              </a:extLst>
            </p:cNvPr>
            <p:cNvGrpSpPr/>
            <p:nvPr/>
          </p:nvGrpSpPr>
          <p:grpSpPr>
            <a:xfrm>
              <a:off x="73905" y="1333716"/>
              <a:ext cx="6052311" cy="4658750"/>
              <a:chOff x="107815" y="1351158"/>
              <a:chExt cx="6120130" cy="4826903"/>
            </a:xfrm>
          </p:grpSpPr>
          <p:pic>
            <p:nvPicPr>
              <p:cNvPr id="11" name="Рисунок 1">
                <a:extLst>
                  <a:ext uri="{FF2B5EF4-FFF2-40B4-BE49-F238E27FC236}">
                    <a16:creationId xmlns:a16="http://schemas.microsoft.com/office/drawing/2014/main" id="{B097DD20-2314-64DE-EF1F-641A214BD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15" y="1351158"/>
                <a:ext cx="6120130" cy="1651635"/>
              </a:xfrm>
              <a:prstGeom prst="rect">
                <a:avLst/>
              </a:prstGeom>
            </p:spPr>
          </p:pic>
          <p:pic>
            <p:nvPicPr>
              <p:cNvPr id="12" name="Рисунок 1">
                <a:extLst>
                  <a:ext uri="{FF2B5EF4-FFF2-40B4-BE49-F238E27FC236}">
                    <a16:creationId xmlns:a16="http://schemas.microsoft.com/office/drawing/2014/main" id="{B27EB6B2-879C-7AE7-3AB9-134D0873B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815" y="2949587"/>
                <a:ext cx="6120130" cy="1630045"/>
              </a:xfrm>
              <a:prstGeom prst="rect">
                <a:avLst/>
              </a:prstGeom>
            </p:spPr>
          </p:pic>
          <p:pic>
            <p:nvPicPr>
              <p:cNvPr id="15" name="Рисунок 1">
                <a:extLst>
                  <a:ext uri="{FF2B5EF4-FFF2-40B4-BE49-F238E27FC236}">
                    <a16:creationId xmlns:a16="http://schemas.microsoft.com/office/drawing/2014/main" id="{24919CA6-573D-A8D1-1012-B5142E701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15" y="4556906"/>
                <a:ext cx="6120130" cy="162115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6E838E-3895-3775-6CD5-78355413A90E}"/>
                </a:ext>
              </a:extLst>
            </p:cNvPr>
            <p:cNvGrpSpPr/>
            <p:nvPr/>
          </p:nvGrpSpPr>
          <p:grpSpPr>
            <a:xfrm>
              <a:off x="27358" y="5992466"/>
              <a:ext cx="6145404" cy="4658750"/>
              <a:chOff x="6227945" y="1392433"/>
              <a:chExt cx="6120130" cy="4843780"/>
            </a:xfrm>
          </p:grpSpPr>
          <p:pic>
            <p:nvPicPr>
              <p:cNvPr id="17" name="Рисунок 1">
                <a:extLst>
                  <a:ext uri="{FF2B5EF4-FFF2-40B4-BE49-F238E27FC236}">
                    <a16:creationId xmlns:a16="http://schemas.microsoft.com/office/drawing/2014/main" id="{F6832BCA-5169-AE60-B924-33661851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7945" y="1392433"/>
                <a:ext cx="6120130" cy="1610360"/>
              </a:xfrm>
              <a:prstGeom prst="rect">
                <a:avLst/>
              </a:prstGeom>
            </p:spPr>
          </p:pic>
          <p:pic>
            <p:nvPicPr>
              <p:cNvPr id="21" name="Рисунок 1">
                <a:extLst>
                  <a:ext uri="{FF2B5EF4-FFF2-40B4-BE49-F238E27FC236}">
                    <a16:creationId xmlns:a16="http://schemas.microsoft.com/office/drawing/2014/main" id="{E87E369A-15D9-F4A0-8A34-56669AF4B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7945" y="3002793"/>
                <a:ext cx="6120130" cy="1623060"/>
              </a:xfrm>
              <a:prstGeom prst="rect">
                <a:avLst/>
              </a:prstGeom>
            </p:spPr>
          </p:pic>
          <p:pic>
            <p:nvPicPr>
              <p:cNvPr id="24" name="Рисунок 1">
                <a:extLst>
                  <a:ext uri="{FF2B5EF4-FFF2-40B4-BE49-F238E27FC236}">
                    <a16:creationId xmlns:a16="http://schemas.microsoft.com/office/drawing/2014/main" id="{0D493FE5-13CD-590A-C48D-01DB66FEA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27945" y="4596643"/>
                <a:ext cx="6120130" cy="16395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840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522313" y="1278122"/>
            <a:ext cx="4721203" cy="4379728"/>
            <a:chOff x="5448440" y="1370733"/>
            <a:chExt cx="6120130" cy="6165215"/>
          </a:xfrm>
        </p:grpSpPr>
        <p:pic>
          <p:nvPicPr>
            <p:cNvPr id="11" name="Рисунок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448440" y="1370733"/>
              <a:ext cx="6120130" cy="3021330"/>
            </a:xfrm>
            <a:prstGeom prst="rect">
              <a:avLst/>
            </a:prstGeom>
          </p:spPr>
        </p:pic>
        <p:pic>
          <p:nvPicPr>
            <p:cNvPr id="12" name="Рисунок 1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448440" y="4392063"/>
              <a:ext cx="6120130" cy="3143885"/>
            </a:xfrm>
            <a:prstGeom prst="rect">
              <a:avLst/>
            </a:prstGeom>
          </p:spPr>
        </p:pic>
      </p:grpSp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2013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73628" y="5781611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5 – попарные графики рассеяния точек до нормализации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0" name="Google Shape;173;p7">
            <a:extLst>
              <a:ext uri="{FF2B5EF4-FFF2-40B4-BE49-F238E27FC236}">
                <a16:creationId xmlns:a16="http://schemas.microsoft.com/office/drawing/2014/main" id="{07F6A96E-B9E8-F7E0-199D-DE8F805547E2}"/>
              </a:ext>
            </a:extLst>
          </p:cNvPr>
          <p:cNvSpPr txBox="1"/>
          <p:nvPr/>
        </p:nvSpPr>
        <p:spPr>
          <a:xfrm>
            <a:off x="6096000" y="5781611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5 – попарные графики рассеяния точек после нормализации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5A01FA-E3B3-9378-9AC2-2AC271AC9714}"/>
              </a:ext>
            </a:extLst>
          </p:cNvPr>
          <p:cNvGrpSpPr/>
          <p:nvPr/>
        </p:nvGrpSpPr>
        <p:grpSpPr>
          <a:xfrm>
            <a:off x="6298921" y="1234591"/>
            <a:ext cx="4721203" cy="4423259"/>
            <a:chOff x="0" y="394526"/>
            <a:chExt cx="12192000" cy="122936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029781-AF68-3734-D375-3B0D057A0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4526"/>
              <a:ext cx="12192000" cy="60689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DA451D-BF24-558E-E58E-786C2A6F3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34051"/>
              <a:ext cx="12192000" cy="6254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1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2013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5" name="Google Shape;173;p7">
            <a:extLst>
              <a:ext uri="{FF2B5EF4-FFF2-40B4-BE49-F238E27FC236}">
                <a16:creationId xmlns:a16="http://schemas.microsoft.com/office/drawing/2014/main" id="{C15276C6-12B4-1F9D-332C-D36B112B0184}"/>
              </a:ext>
            </a:extLst>
          </p:cNvPr>
          <p:cNvSpPr txBox="1"/>
          <p:nvPr/>
        </p:nvSpPr>
        <p:spPr>
          <a:xfrm>
            <a:off x="1533350" y="6218574"/>
            <a:ext cx="9212678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6 – гистограммы распределения и ящики с усами после нормализации данных и удаления выбросов, исключая угол нашивки как категориальный признак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495D17-4941-5D8C-8AB1-4C4E8EFDF340}"/>
              </a:ext>
            </a:extLst>
          </p:cNvPr>
          <p:cNvGrpSpPr/>
          <p:nvPr/>
        </p:nvGrpSpPr>
        <p:grpSpPr>
          <a:xfrm>
            <a:off x="-24130" y="1217763"/>
            <a:ext cx="6163819" cy="5000811"/>
            <a:chOff x="-24130" y="1217763"/>
            <a:chExt cx="6163819" cy="986418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F5574A8-8B3B-B3A5-D6D7-F54F08746748}"/>
                </a:ext>
              </a:extLst>
            </p:cNvPr>
            <p:cNvGrpSpPr/>
            <p:nvPr/>
          </p:nvGrpSpPr>
          <p:grpSpPr>
            <a:xfrm>
              <a:off x="0" y="1217763"/>
              <a:ext cx="6139689" cy="4827660"/>
              <a:chOff x="0" y="1217763"/>
              <a:chExt cx="6139689" cy="48276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D0715F9-731F-FA8F-EDB8-E006AC7C4B28}"/>
                  </a:ext>
                </a:extLst>
              </p:cNvPr>
              <p:cNvGrpSpPr/>
              <p:nvPr/>
            </p:nvGrpSpPr>
            <p:grpSpPr>
              <a:xfrm>
                <a:off x="0" y="1217763"/>
                <a:ext cx="6096000" cy="3261471"/>
                <a:chOff x="-28580" y="1135293"/>
                <a:chExt cx="11707859" cy="619211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6D825E57-2618-8F3E-EAB4-21E4E69F1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35293"/>
                  <a:ext cx="11650701" cy="313416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A83F91E-D1E7-F3BF-FAB6-384AE7029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580" y="4269455"/>
                  <a:ext cx="11707859" cy="3057952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A7979A6-EBC0-71FA-87EB-AC9C0F3C7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89" y="4450161"/>
                <a:ext cx="6096000" cy="1595262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314A19-E631-51CA-9810-9B4C58D9B897}"/>
                </a:ext>
              </a:extLst>
            </p:cNvPr>
            <p:cNvGrpSpPr/>
            <p:nvPr/>
          </p:nvGrpSpPr>
          <p:grpSpPr>
            <a:xfrm>
              <a:off x="-24130" y="6045423"/>
              <a:ext cx="6163819" cy="5036523"/>
              <a:chOff x="6028181" y="1135293"/>
              <a:chExt cx="6163819" cy="503652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B0B913A-5B8D-C56B-58C6-27F15DD97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1870" y="4564409"/>
                <a:ext cx="6120130" cy="1607407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380A5B9-D0A0-D427-F60C-53DCA5EDD1A1}"/>
                  </a:ext>
                </a:extLst>
              </p:cNvPr>
              <p:cNvGrpSpPr/>
              <p:nvPr/>
            </p:nvGrpSpPr>
            <p:grpSpPr>
              <a:xfrm>
                <a:off x="6028181" y="1135293"/>
                <a:ext cx="6120130" cy="3388854"/>
                <a:chOff x="-108733" y="1199112"/>
                <a:chExt cx="11698333" cy="6211166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54A2D5A8-3557-721C-888E-156A6C56AE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89" y="1199112"/>
                  <a:ext cx="11545911" cy="3105583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09A7091-5CFB-5631-B805-31EA04988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08733" y="4304695"/>
                  <a:ext cx="11698333" cy="310558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1A34AE-3ACD-36C5-E345-A2811C7BB7DC}"/>
              </a:ext>
            </a:extLst>
          </p:cNvPr>
          <p:cNvGrpSpPr/>
          <p:nvPr/>
        </p:nvGrpSpPr>
        <p:grpSpPr>
          <a:xfrm>
            <a:off x="6071871" y="1217763"/>
            <a:ext cx="6120129" cy="5000811"/>
            <a:chOff x="104146" y="1333716"/>
            <a:chExt cx="6120129" cy="958888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BD5C57-072B-F618-1B3A-A3A480D61386}"/>
                </a:ext>
              </a:extLst>
            </p:cNvPr>
            <p:cNvGrpSpPr/>
            <p:nvPr/>
          </p:nvGrpSpPr>
          <p:grpSpPr>
            <a:xfrm>
              <a:off x="137551" y="1333716"/>
              <a:ext cx="6060658" cy="4758305"/>
              <a:chOff x="137551" y="1333716"/>
              <a:chExt cx="6060658" cy="475830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8662D6E-EB31-3C0E-0308-25911C14A891}"/>
                  </a:ext>
                </a:extLst>
              </p:cNvPr>
              <p:cNvGrpSpPr/>
              <p:nvPr/>
            </p:nvGrpSpPr>
            <p:grpSpPr>
              <a:xfrm>
                <a:off x="137551" y="1333716"/>
                <a:ext cx="6060658" cy="3175532"/>
                <a:chOff x="128571" y="1333716"/>
                <a:chExt cx="11726912" cy="605874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AA063A1-3B15-308F-70DF-62F899FA6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571" y="1333716"/>
                  <a:ext cx="11726912" cy="3019846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257368F-EFCB-9270-E1D3-EEEECDF65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6203" y="4353562"/>
                  <a:ext cx="11631648" cy="3038899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E3C832-0B06-C977-58B3-A79BE6F38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7551" y="4517401"/>
                <a:ext cx="6036041" cy="157462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441389-C655-5685-B633-0C8E40EC4CEE}"/>
                </a:ext>
              </a:extLst>
            </p:cNvPr>
            <p:cNvGrpSpPr/>
            <p:nvPr/>
          </p:nvGrpSpPr>
          <p:grpSpPr>
            <a:xfrm>
              <a:off x="104146" y="6092021"/>
              <a:ext cx="6120129" cy="4830577"/>
              <a:chOff x="6198027" y="1294268"/>
              <a:chExt cx="5993974" cy="483057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30C5A51-FC3C-5E48-EC5C-6F6A66BBB240}"/>
                  </a:ext>
                </a:extLst>
              </p:cNvPr>
              <p:cNvGrpSpPr/>
              <p:nvPr/>
            </p:nvGrpSpPr>
            <p:grpSpPr>
              <a:xfrm>
                <a:off x="6198027" y="1294268"/>
                <a:ext cx="5993974" cy="3214980"/>
                <a:chOff x="0" y="1287958"/>
                <a:chExt cx="11681060" cy="613993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94EEAA77-3AA6-402C-2668-28B4DEB3C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0" y="1287958"/>
                  <a:ext cx="11641175" cy="305795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480F697-21B8-16EB-21AA-09EDECA6C9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0" y="4379463"/>
                  <a:ext cx="11679280" cy="3048425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FF25984-A2D3-BB5C-EBD3-7C57409E3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8121" y="4489780"/>
                <a:ext cx="5933414" cy="16350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15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6663075" y="4855156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8</a:t>
            </a:r>
            <a:r>
              <a:rPr lang="en-US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– 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визуализированные данные после нормализации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3013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166" y="1283039"/>
            <a:ext cx="6301365" cy="4659884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6261197" y="1576880"/>
            <a:ext cx="5930801" cy="2722877"/>
          </a:xfrm>
          <a:prstGeom prst="rect">
            <a:avLst/>
          </a:prstGeom>
        </p:spPr>
      </p:pic>
      <p:sp>
        <p:nvSpPr>
          <p:cNvPr id="18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843937" y="5974868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7</a:t>
            </a:r>
            <a:r>
              <a:rPr lang="en-US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– 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тепловая карта коэффициентов корреляции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78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7">
            <a:extLst>
              <a:ext uri="{FF2B5EF4-FFF2-40B4-BE49-F238E27FC236}">
                <a16:creationId xmlns:a16="http://schemas.microsoft.com/office/drawing/2014/main" id="{0AE4EA26-AA11-7BF9-4EDD-5556583E38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8985" y="4337292"/>
            <a:ext cx="7384415" cy="1799921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637302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162833" y="4773741"/>
            <a:ext cx="5127047" cy="79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9 – метрики работы выбранных моделей с </a:t>
            </a:r>
            <a:r>
              <a:rPr lang="ru-RU" sz="1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гиперпараметрами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по умолчанию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6701035" y="6115896"/>
            <a:ext cx="5268297" cy="148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Рисунок 10 – метрики работы выбранных моделей с настроенными </a:t>
            </a:r>
            <a:r>
              <a:rPr lang="ru-RU" sz="1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гиперпараметрами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59255" y="1225713"/>
            <a:ext cx="8883559" cy="73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2600" dirty="0"/>
              <a:t>Прогнозирование модуля упругости при растяжении</a:t>
            </a:r>
          </a:p>
        </p:txBody>
      </p:sp>
      <p:pic>
        <p:nvPicPr>
          <p:cNvPr id="3" name="Рисунок 16">
            <a:extLst>
              <a:ext uri="{FF2B5EF4-FFF2-40B4-BE49-F238E27FC236}">
                <a16:creationId xmlns:a16="http://schemas.microsoft.com/office/drawing/2014/main" id="{DE270815-B56D-834A-F568-015E84332E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4349" y="1766562"/>
            <a:ext cx="568706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</TotalTime>
  <Words>563</Words>
  <Application>Microsoft Office PowerPoint</Application>
  <PresentationFormat>Широкоэкранный</PresentationFormat>
  <Paragraphs>63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Noto Sans Symbols</vt:lpstr>
      <vt:lpstr>Calibri</vt:lpstr>
      <vt:lpstr>Times New Roman</vt:lpstr>
      <vt:lpstr>ALS Sector Bold</vt:lpstr>
      <vt:lpstr>ALS Sector Regular</vt:lpstr>
      <vt:lpstr>Open Sans</vt:lpstr>
      <vt:lpstr>Arial</vt:lpstr>
      <vt:lpstr>Roboto Black</vt:lpstr>
      <vt:lpstr>If,kjyVUNE_28012021</vt:lpstr>
      <vt:lpstr>Прогнозирование конечных свойств новых материалов (композиционных материалов)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Екатерина Мезенцева</cp:lastModifiedBy>
  <cp:revision>112</cp:revision>
  <dcterms:created xsi:type="dcterms:W3CDTF">2021-02-24T09:03:25Z</dcterms:created>
  <dcterms:modified xsi:type="dcterms:W3CDTF">2023-05-01T18:48:00Z</dcterms:modified>
</cp:coreProperties>
</file>